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277" r:id="rId5"/>
    <p:sldId id="281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1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AF765-81DF-4CD4-A737-DDE62C84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7C45-8307-4F47-91BB-229B740A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8F83D-D593-4D91-ADFA-C49B8378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C89FBE-3029-4F92-8308-F830BB14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8712" y="1681163"/>
            <a:ext cx="374904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11097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76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0825"/>
            <a:ext cx="2971800" cy="32480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101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88" y="2790825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BCB16-19B7-48F6-94CD-563F43988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0134" y="1976438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FBB2F8D-6092-468C-BA48-836286C6B7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0134" y="2800350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E25-C828-48BC-8628-82D1E81A50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0386C-9F0A-4DAC-822E-DEC8EA1DD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A59EB-A4AA-43EC-A853-BDDFB7AB3D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2BA18D-167B-42CD-8DD5-844A2087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19A9BF1-35FD-4BDE-9C59-E08CB7A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anchor="t">
            <a:normAutofit/>
          </a:bodyPr>
          <a:lstStyle>
            <a:lvl1pPr>
              <a:defRPr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VIKINGS ADVISORY BOARD </a:t>
            </a:r>
            <a:br>
              <a:rPr lang="en-US" dirty="0"/>
            </a:br>
            <a:r>
              <a:rPr lang="en-US" dirty="0"/>
              <a:t>(2022 PERSONNEL)</a:t>
            </a:r>
          </a:p>
        </p:txBody>
      </p:sp>
      <p:sp>
        <p:nvSpPr>
          <p:cNvPr id="1039" name="Slide Number Placeholder 7">
            <a:extLst>
              <a:ext uri="{FF2B5EF4-FFF2-40B4-BE49-F238E27FC236}">
                <a16:creationId xmlns:a16="http://schemas.microsoft.com/office/drawing/2014/main" id="{EC11176B-FD70-EE03-6101-EC953808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1030" name="Picture 6" descr="Minnesota Vikings' initial 53-man roster for 2021 NFL season">
            <a:extLst>
              <a:ext uri="{FF2B5EF4-FFF2-40B4-BE49-F238E27FC236}">
                <a16:creationId xmlns:a16="http://schemas.microsoft.com/office/drawing/2014/main" id="{3A65B4FC-A58E-AFB9-B4C7-5AE56CC9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3" y="1706563"/>
            <a:ext cx="7692513" cy="461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Vikings4">
            <a:hlinkClick r:id="" action="ppaction://media"/>
            <a:extLst>
              <a:ext uri="{FF2B5EF4-FFF2-40B4-BE49-F238E27FC236}">
                <a16:creationId xmlns:a16="http://schemas.microsoft.com/office/drawing/2014/main" id="{D481479F-3841-0219-3C12-A069B895A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7600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E5A8-3333-E89E-8EA7-6AD99B18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A293-A125-A098-657B-C4C6A0051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Vikings13">
            <a:hlinkClick r:id="" action="ppaction://media"/>
            <a:extLst>
              <a:ext uri="{FF2B5EF4-FFF2-40B4-BE49-F238E27FC236}">
                <a16:creationId xmlns:a16="http://schemas.microsoft.com/office/drawing/2014/main" id="{D3A394ED-7808-D589-9116-A663BE84BBDA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7831"/>
            <a:ext cx="487363" cy="48736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D029A-7B24-6AE9-101A-34F8E6FD87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9D4E4F-F3A0-E629-96D3-F901B028F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5" y="182562"/>
            <a:ext cx="1149943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6E0C-4DDC-0C5E-3F0E-3AF6A1BF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B701C1-ED43-DDC9-E3FA-74BE45760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33" y="136525"/>
            <a:ext cx="8406605" cy="6721475"/>
          </a:xfrm>
          <a:prstGeom prst="rect">
            <a:avLst/>
          </a:prstGeom>
        </p:spPr>
      </p:pic>
      <p:pic>
        <p:nvPicPr>
          <p:cNvPr id="2" name="Vikings14">
            <a:hlinkClick r:id="" action="ppaction://media"/>
            <a:extLst>
              <a:ext uri="{FF2B5EF4-FFF2-40B4-BE49-F238E27FC236}">
                <a16:creationId xmlns:a16="http://schemas.microsoft.com/office/drawing/2014/main" id="{27D281C6-BEAF-FDB3-A632-1E485FD1A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6988" y="5627101"/>
            <a:ext cx="487363" cy="487363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B808ECA5-303D-B5DC-2E3E-37603CD4E7E3}"/>
              </a:ext>
            </a:extLst>
          </p:cNvPr>
          <p:cNvSpPr txBox="1"/>
          <p:nvPr/>
        </p:nvSpPr>
        <p:spPr>
          <a:xfrm>
            <a:off x="8573394" y="2270455"/>
            <a:ext cx="1476110" cy="798421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/>
                </a:solidFill>
              </a:rPr>
              <a:t>Vikings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1386E33-05AF-1578-7EA5-312116F489B0}"/>
              </a:ext>
            </a:extLst>
          </p:cNvPr>
          <p:cNvSpPr txBox="1"/>
          <p:nvPr/>
        </p:nvSpPr>
        <p:spPr>
          <a:xfrm>
            <a:off x="8573394" y="1614347"/>
            <a:ext cx="1588844" cy="568426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Super Bowl Teams</a:t>
            </a:r>
          </a:p>
        </p:txBody>
      </p:sp>
    </p:spTree>
    <p:extLst>
      <p:ext uri="{BB962C8B-B14F-4D97-AF65-F5344CB8AC3E}">
        <p14:creationId xmlns:p14="http://schemas.microsoft.com/office/powerpoint/2010/main" val="27773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ECBEB-84D3-DFE7-8285-49C026288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952EE-BDE2-07DA-B2AA-D4DF48D945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659" y="49926"/>
            <a:ext cx="8670660" cy="6808074"/>
          </a:xfrm>
          <a:prstGeom prst="rect">
            <a:avLst/>
          </a:prstGeom>
        </p:spPr>
      </p:pic>
      <p:pic>
        <p:nvPicPr>
          <p:cNvPr id="2" name="Vikings15">
            <a:hlinkClick r:id="" action="ppaction://media"/>
            <a:extLst>
              <a:ext uri="{FF2B5EF4-FFF2-40B4-BE49-F238E27FC236}">
                <a16:creationId xmlns:a16="http://schemas.microsoft.com/office/drawing/2014/main" id="{59370C79-07A1-A4CE-9A0A-983FF1AA3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698" y="56646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6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2538-BC49-DFF8-DF00-2AD04C3C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086017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RECOMMENDATION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E9864-34FD-54FE-1A0F-BDD3E3AD65C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6400" dirty="0"/>
              <a:t>Due to the offensive inefficiencies and record against winning teams in our large 8 year dataset, I recommend moving on from: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Head coach Mike Zimmer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General Manager Rick Spielman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6400" dirty="0"/>
              <a:t>As for Kirk Cousins: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He has been inconsistent, but near championship level efficiency in 2 of his 4 years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86F17D-E5D1-07B4-01C2-E9F5D510D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4" r="9249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Vikings16">
            <a:hlinkClick r:id="" action="ppaction://media"/>
            <a:extLst>
              <a:ext uri="{FF2B5EF4-FFF2-40B4-BE49-F238E27FC236}">
                <a16:creationId xmlns:a16="http://schemas.microsoft.com/office/drawing/2014/main" id="{F45BCC72-C3DB-209B-DD2A-1AD53A7F3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8682" y="5715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1">
            <a:extLst>
              <a:ext uri="{FF2B5EF4-FFF2-40B4-BE49-F238E27FC236}">
                <a16:creationId xmlns:a16="http://schemas.microsoft.com/office/drawing/2014/main" id="{D6B9F61D-68AC-B1A5-0BEB-257E7533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Minnesota Vikings Timeline</a:t>
            </a:r>
          </a:p>
        </p:txBody>
      </p:sp>
      <p:sp>
        <p:nvSpPr>
          <p:cNvPr id="2059" name="Text Placeholder 2">
            <a:extLst>
              <a:ext uri="{FF2B5EF4-FFF2-40B4-BE49-F238E27FC236}">
                <a16:creationId xmlns:a16="http://schemas.microsoft.com/office/drawing/2014/main" id="{3D245B63-E445-AAE5-309D-894D48BB8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Founded in 1960. </a:t>
            </a:r>
          </a:p>
          <a:p>
            <a:r>
              <a:rPr lang="en-US" dirty="0"/>
              <a:t>The 7</a:t>
            </a:r>
            <a:r>
              <a:rPr lang="en-US" baseline="30000" dirty="0"/>
              <a:t>th</a:t>
            </a:r>
            <a:r>
              <a:rPr lang="en-US" dirty="0"/>
              <a:t> Highest Win % of the 32 NFL Teams</a:t>
            </a:r>
          </a:p>
        </p:txBody>
      </p:sp>
      <p:pic>
        <p:nvPicPr>
          <p:cNvPr id="2050" name="Picture 2" descr="Vikings fire GM Rick Spielman, coach Mike Zimmer | News, Sports, Jobs -  Marshall Independent">
            <a:extLst>
              <a:ext uri="{FF2B5EF4-FFF2-40B4-BE49-F238E27FC236}">
                <a16:creationId xmlns:a16="http://schemas.microsoft.com/office/drawing/2014/main" id="{7DC27C35-2893-951E-51A6-2A6A2A05A6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66010" y="2790825"/>
            <a:ext cx="2919355" cy="32480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61" name="Text Placeholder 4">
            <a:extLst>
              <a:ext uri="{FF2B5EF4-FFF2-40B4-BE49-F238E27FC236}">
                <a16:creationId xmlns:a16="http://schemas.microsoft.com/office/drawing/2014/main" id="{9A9263B6-D8D6-B3CC-DD62-4C2E43921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600" dirty="0"/>
              <a:t>2012 – Rick Spielman Became general manager</a:t>
            </a:r>
          </a:p>
          <a:p>
            <a:r>
              <a:rPr lang="en-US" sz="1600" dirty="0"/>
              <a:t>2014 - Hired Mike Zimmer as head coach</a:t>
            </a:r>
          </a:p>
        </p:txBody>
      </p:sp>
      <p:sp>
        <p:nvSpPr>
          <p:cNvPr id="2063" name="Text Placeholder 6">
            <a:extLst>
              <a:ext uri="{FF2B5EF4-FFF2-40B4-BE49-F238E27FC236}">
                <a16:creationId xmlns:a16="http://schemas.microsoft.com/office/drawing/2014/main" id="{C855B66B-0726-929C-7689-EFEE34062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0134" y="1690688"/>
            <a:ext cx="2971800" cy="823912"/>
          </a:xfrm>
        </p:spPr>
        <p:txBody>
          <a:bodyPr/>
          <a:lstStyle/>
          <a:p>
            <a:r>
              <a:rPr lang="en-US" dirty="0"/>
              <a:t>2018 – Kirk Cousins Signed to an 84 Million Dollar contract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A9B8-DD8E-5732-920B-979566F1E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58" r="2" b="2"/>
          <a:stretch/>
        </p:blipFill>
        <p:spPr>
          <a:xfrm>
            <a:off x="839788" y="2800350"/>
            <a:ext cx="2971800" cy="3246120"/>
          </a:xfrm>
          <a:prstGeom prst="rect">
            <a:avLst/>
          </a:prstGeom>
          <a:noFill/>
        </p:spPr>
      </p:pic>
      <p:pic>
        <p:nvPicPr>
          <p:cNvPr id="2052" name="Picture 4" descr="Kirk Cousins - Wikipedia">
            <a:extLst>
              <a:ext uri="{FF2B5EF4-FFF2-40B4-BE49-F238E27FC236}">
                <a16:creationId xmlns:a16="http://schemas.microsoft.com/office/drawing/2014/main" id="{8FC520DD-AFAD-AF08-0E94-D1FEB4432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r="3" b="18544"/>
          <a:stretch/>
        </p:blipFill>
        <p:spPr bwMode="auto">
          <a:xfrm>
            <a:off x="8430134" y="2800350"/>
            <a:ext cx="2971800" cy="32461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619EF-E7E0-904D-7DEA-E66F31965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734" y="2741049"/>
            <a:ext cx="3024244" cy="3364722"/>
          </a:xfrm>
          <a:prstGeom prst="rect">
            <a:avLst/>
          </a:prstGeom>
        </p:spPr>
      </p:pic>
      <p:pic>
        <p:nvPicPr>
          <p:cNvPr id="2" name="Vikings5">
            <a:hlinkClick r:id="" action="ppaction://media"/>
            <a:extLst>
              <a:ext uri="{FF2B5EF4-FFF2-40B4-BE49-F238E27FC236}">
                <a16:creationId xmlns:a16="http://schemas.microsoft.com/office/drawing/2014/main" id="{51A896F2-3D8F-3415-50F5-94D8E826A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01934" y="58620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7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EC47538-1EFD-5A9A-721D-F4FD518C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 and goal:</a:t>
            </a:r>
            <a:br>
              <a:rPr lang="en-US" dirty="0"/>
            </a:br>
            <a:r>
              <a:rPr lang="en-US" dirty="0"/>
              <a:t>Super Bowls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6EFBD8-95FC-419E-0D57-1271126B1A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5724" b="15724"/>
          <a:stretch/>
        </p:blipFill>
        <p:spPr>
          <a:prstGeom prst="rect">
            <a:avLst/>
          </a:prstGeom>
          <a:noFill/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DD46B87-24EB-F46F-4127-8EB307CD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9284E-8B2F-FCB8-BE74-B1306C99778F}"/>
              </a:ext>
            </a:extLst>
          </p:cNvPr>
          <p:cNvSpPr txBox="1"/>
          <p:nvPr/>
        </p:nvSpPr>
        <p:spPr>
          <a:xfrm>
            <a:off x="6312583" y="3428283"/>
            <a:ext cx="54222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The Vikings have been to 4 super bowls, losing each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Have not returned since 1977 (45 years)</a:t>
            </a:r>
          </a:p>
        </p:txBody>
      </p:sp>
      <p:pic>
        <p:nvPicPr>
          <p:cNvPr id="2" name="Vikings6">
            <a:hlinkClick r:id="" action="ppaction://media"/>
            <a:extLst>
              <a:ext uri="{FF2B5EF4-FFF2-40B4-BE49-F238E27FC236}">
                <a16:creationId xmlns:a16="http://schemas.microsoft.com/office/drawing/2014/main" id="{2C90689C-F182-C725-0524-1D75F0466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58689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F59C-9EE8-491A-022F-7CEA111B9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83" y="445370"/>
            <a:ext cx="5269817" cy="1325563"/>
          </a:xfrm>
        </p:spPr>
        <p:txBody>
          <a:bodyPr/>
          <a:lstStyle/>
          <a:p>
            <a:r>
              <a:rPr lang="en-US" dirty="0"/>
              <a:t>In the next 10 minutes…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F843-9DD6-CDD5-C5EA-7A44CB60D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782" y="2071657"/>
            <a:ext cx="11137217" cy="41195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Our goal:</a:t>
            </a:r>
          </a:p>
          <a:p>
            <a:pPr marL="1257300" lvl="2" indent="-342900">
              <a:lnSpc>
                <a:spcPct val="150000"/>
              </a:lnSpc>
              <a:buAutoNum type="arabicPeriod"/>
            </a:pPr>
            <a:r>
              <a:rPr lang="en-US" sz="2800" dirty="0"/>
              <a:t>Understand how the </a:t>
            </a:r>
            <a:r>
              <a:rPr lang="en-US" sz="28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Minnesota Vikings’ success rate compares to Super Bowl winning teams</a:t>
            </a:r>
          </a:p>
          <a:p>
            <a:pPr marL="1257300" lvl="2" indent="-342900">
              <a:lnSpc>
                <a:spcPct val="150000"/>
              </a:lnSpc>
              <a:buAutoNum type="arabicPeriod"/>
            </a:pPr>
            <a:r>
              <a:rPr lang="en-US" sz="2800" dirty="0"/>
              <a:t>Use this knowledge to </a:t>
            </a:r>
            <a:r>
              <a:rPr lang="en-US" sz="2800" b="1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inform personnel decisions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We will end with a specific recommendation.</a:t>
            </a:r>
          </a:p>
        </p:txBody>
      </p:sp>
      <p:pic>
        <p:nvPicPr>
          <p:cNvPr id="3" name="Vikings7">
            <a:hlinkClick r:id="" action="ppaction://media"/>
            <a:extLst>
              <a:ext uri="{FF2B5EF4-FFF2-40B4-BE49-F238E27FC236}">
                <a16:creationId xmlns:a16="http://schemas.microsoft.com/office/drawing/2014/main" id="{D4A0A466-55A5-3323-A6AD-891E59501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659" y="57038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37E366-CA49-A847-B841-B3B5B50AC4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366" y="-1180"/>
            <a:ext cx="9485267" cy="6859180"/>
          </a:xfrm>
          <a:prstGeom prst="rect">
            <a:avLst/>
          </a:prstGeom>
        </p:spPr>
      </p:pic>
      <p:pic>
        <p:nvPicPr>
          <p:cNvPr id="2" name="Vikings8">
            <a:hlinkClick r:id="" action="ppaction://media"/>
            <a:extLst>
              <a:ext uri="{FF2B5EF4-FFF2-40B4-BE49-F238E27FC236}">
                <a16:creationId xmlns:a16="http://schemas.microsoft.com/office/drawing/2014/main" id="{2D838B2C-2FF9-597D-E40E-ED953CDE5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912" y="55143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7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CCE142-524F-244B-F827-16F93B0A72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50" y="0"/>
            <a:ext cx="10172700" cy="6858000"/>
          </a:xfrm>
          <a:prstGeom prst="rect">
            <a:avLst/>
          </a:prstGeom>
        </p:spPr>
      </p:pic>
      <p:pic>
        <p:nvPicPr>
          <p:cNvPr id="2" name="Vikings9">
            <a:hlinkClick r:id="" action="ppaction://media"/>
            <a:extLst>
              <a:ext uri="{FF2B5EF4-FFF2-40B4-BE49-F238E27FC236}">
                <a16:creationId xmlns:a16="http://schemas.microsoft.com/office/drawing/2014/main" id="{91EB8BE0-A5B3-4616-CD60-F521AE8F3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287" y="55018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6731F-C84C-65DE-23FB-40CDC1A8F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90501"/>
            <a:ext cx="11620500" cy="6477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500" b="1" dirty="0">
                <a:solidFill>
                  <a:schemeClr val="tx2"/>
                </a:solidFill>
              </a:rPr>
              <a:t>34 Years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tx1"/>
                </a:solidFill>
              </a:rPr>
              <a:t>Using our previous win percentages and rate making the playoffs as probabilities, we may expect to win the Super Bowl every 34 years.</a:t>
            </a:r>
          </a:p>
          <a:p>
            <a:pPr>
              <a:lnSpc>
                <a:spcPct val="100000"/>
              </a:lnSpc>
            </a:pPr>
            <a:endParaRPr lang="en-US" sz="20000" b="1" dirty="0">
              <a:solidFill>
                <a:schemeClr val="tx2"/>
              </a:solidFill>
            </a:endParaRPr>
          </a:p>
        </p:txBody>
      </p:sp>
      <p:pic>
        <p:nvPicPr>
          <p:cNvPr id="2" name="Vikings10">
            <a:hlinkClick r:id="" action="ppaction://media"/>
            <a:extLst>
              <a:ext uri="{FF2B5EF4-FFF2-40B4-BE49-F238E27FC236}">
                <a16:creationId xmlns:a16="http://schemas.microsoft.com/office/drawing/2014/main" id="{B458C20D-1C0C-DDF4-0B48-6FC8D83D8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172" y="54392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89DB-89E2-864F-06DD-4A3A009F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Which statistics matter?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60AC7-D0D4-5651-6D56-F75ACA7E7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43870"/>
            <a:ext cx="5638800" cy="460889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How analysis is done (correlation, statistical models)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problem with using points and yards to predict wins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most significant statistics to predict wins, per our analysis: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Offensive statistic: Net yards per pass attempt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Defensive statistic: Defensive points allowed per 100 yards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Nearly across the board, offensive statistics were more correlated with wins than defensive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14A06-20A0-B64C-FE82-1B2E69DCC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75" y="2000250"/>
            <a:ext cx="3853775" cy="3962400"/>
          </a:xfrm>
          <a:prstGeom prst="rect">
            <a:avLst/>
          </a:prstGeom>
        </p:spPr>
      </p:pic>
      <p:pic>
        <p:nvPicPr>
          <p:cNvPr id="3" name="Vikings11">
            <a:hlinkClick r:id="" action="ppaction://media"/>
            <a:extLst>
              <a:ext uri="{FF2B5EF4-FFF2-40B4-BE49-F238E27FC236}">
                <a16:creationId xmlns:a16="http://schemas.microsoft.com/office/drawing/2014/main" id="{679FB24C-1F9F-4790-A443-D041827B8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46495" y="6516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5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B895B-9964-9982-3087-3E96B029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48DDD0-7B56-FE15-1EB9-F83EB779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4" y="154956"/>
            <a:ext cx="10296426" cy="6703044"/>
          </a:xfrm>
          <a:prstGeom prst="rect">
            <a:avLst/>
          </a:prstGeom>
        </p:spPr>
      </p:pic>
      <p:pic>
        <p:nvPicPr>
          <p:cNvPr id="2" name="Vikings12">
            <a:hlinkClick r:id="" action="ppaction://media"/>
            <a:extLst>
              <a:ext uri="{FF2B5EF4-FFF2-40B4-BE49-F238E27FC236}">
                <a16:creationId xmlns:a16="http://schemas.microsoft.com/office/drawing/2014/main" id="{69D9108E-87D8-0020-E8A6-975A3C7B5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3525" y="57324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scape_tm44613219_Win32_JB_SL_v3" id="{1C87AC08-773C-4510-A4A8-B1D3594C4029}" vid="{72F6DBE6-EDB8-4427-B790-8ECF5ED625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1B5A3C-8B2E-4B35-A109-4713D9D35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576AF5-45CB-4D7F-8506-5C2B8F7E0C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473F6E9-2FA5-4F36-A42B-ED7213C4AA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9</TotalTime>
  <Words>277</Words>
  <Application>Microsoft Office PowerPoint</Application>
  <PresentationFormat>Widescreen</PresentationFormat>
  <Paragraphs>37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Bodoni MT</vt:lpstr>
      <vt:lpstr>Calibri</vt:lpstr>
      <vt:lpstr>Source Sans Pro Light</vt:lpstr>
      <vt:lpstr>Office Theme</vt:lpstr>
      <vt:lpstr>VIKINGS ADVISORY BOARD  (2022 PERSONNEL)</vt:lpstr>
      <vt:lpstr>Minnesota Vikings Timeline</vt:lpstr>
      <vt:lpstr>Our vision and goal: Super Bowls</vt:lpstr>
      <vt:lpstr>In the next 10 minutes…</vt:lpstr>
      <vt:lpstr>PowerPoint Presentation</vt:lpstr>
      <vt:lpstr>PowerPoint Presentation</vt:lpstr>
      <vt:lpstr>PowerPoint Presentation</vt:lpstr>
      <vt:lpstr>Which statistics matter?</vt:lpstr>
      <vt:lpstr>PowerPoint Presentation</vt:lpstr>
      <vt:lpstr>PowerPoint Presentation</vt:lpstr>
      <vt:lpstr>PowerPoint Presentation</vt:lpstr>
      <vt:lpstr>PowerPoint Presentation</vt:lpstr>
      <vt:lpstr>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VIKINGS ADVISORY BOARD  (2022 PERSONNEL)</dc:title>
  <dc:creator>Olson, Jeremy K</dc:creator>
  <cp:lastModifiedBy>Olson, Jeremy K</cp:lastModifiedBy>
  <cp:revision>1</cp:revision>
  <dcterms:created xsi:type="dcterms:W3CDTF">2022-12-01T01:53:35Z</dcterms:created>
  <dcterms:modified xsi:type="dcterms:W3CDTF">2022-12-01T02:02:46Z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